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rawings/drawing3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16"/>
  </p:handoutMasterIdLst>
  <p:sldIdLst>
    <p:sldId id="256" r:id="rId2"/>
    <p:sldId id="257" r:id="rId3"/>
    <p:sldId id="263" r:id="rId4"/>
    <p:sldId id="264" r:id="rId5"/>
    <p:sldId id="258" r:id="rId6"/>
    <p:sldId id="265" r:id="rId7"/>
    <p:sldId id="272" r:id="rId8"/>
    <p:sldId id="259" r:id="rId9"/>
    <p:sldId id="267" r:id="rId10"/>
    <p:sldId id="274" r:id="rId11"/>
    <p:sldId id="276" r:id="rId12"/>
    <p:sldId id="275" r:id="rId13"/>
    <p:sldId id="280" r:id="rId14"/>
    <p:sldId id="279" r:id="rId15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4660"/>
  </p:normalViewPr>
  <p:slideViewPr>
    <p:cSldViewPr>
      <p:cViewPr>
        <p:scale>
          <a:sx n="50" d="100"/>
          <a:sy n="50" d="100"/>
        </p:scale>
        <p:origin x="-2736" y="-13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RM_IBM_2009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RM_IBM_2009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F:\DRM_IBM_200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0260010615513503"/>
          <c:y val="0.29714616555283591"/>
          <c:w val="0.8308900075558987"/>
          <c:h val="0.70156201063102408"/>
        </c:manualLayout>
      </c:layout>
      <c:pie3DChart>
        <c:varyColors val="1"/>
        <c:ser>
          <c:idx val="0"/>
          <c:order val="0"/>
          <c:tx>
            <c:v>DRM Total IBM Infested Hectares 2009</c:v>
          </c:tx>
          <c:explosion val="11"/>
          <c:dPt>
            <c:idx val="1"/>
            <c:explosion val="13"/>
          </c:dPt>
          <c:dLbls>
            <c:dLbl>
              <c:idx val="0"/>
              <c:layout>
                <c:manualLayout>
                  <c:x val="-0.16884375081618974"/>
                  <c:y val="-7.4562554680664989E-3"/>
                </c:manualLayout>
              </c:layout>
              <c:tx>
                <c:rich>
                  <a:bodyPr/>
                  <a:lstStyle/>
                  <a:p>
                    <a:r>
                      <a:rPr lang="sv-SE" sz="1450" b="1" i="0" baseline="0" smtClean="0"/>
                      <a:t>CBK </a:t>
                    </a:r>
                    <a:r>
                      <a:rPr lang="sv-SE" sz="1450" b="1" i="0" baseline="0"/>
                      <a:t>TSA 
</a:t>
                    </a:r>
                    <a:r>
                      <a:rPr lang="sv-SE" sz="1450" b="1" i="0" baseline="0" smtClean="0"/>
                      <a:t>21,283 HA</a:t>
                    </a:r>
                    <a:r>
                      <a:rPr lang="sv-SE" sz="1450" b="1" i="0" baseline="0"/>
                      <a:t>
41%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sv-SE" sz="1450" b="1" i="0" baseline="0"/>
                      <a:t>INV TSA
</a:t>
                    </a:r>
                    <a:r>
                      <a:rPr lang="sv-SE" sz="1450" b="1" i="0" baseline="0" smtClean="0"/>
                      <a:t>21,230 HA</a:t>
                    </a:r>
                    <a:r>
                      <a:rPr lang="sv-SE" sz="1450" b="1" i="0" baseline="0"/>
                      <a:t>
41%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50" b="1" i="0" baseline="0" dirty="0"/>
                      <a:t>TFL 14
</a:t>
                    </a:r>
                    <a:r>
                      <a:rPr lang="en-US" sz="1450" b="1" i="0" baseline="0" dirty="0" smtClean="0"/>
                      <a:t>1,719 HA</a:t>
                    </a:r>
                    <a:r>
                      <a:rPr lang="en-US" sz="1450" b="1" i="0" baseline="0" dirty="0"/>
                      <a:t>
3%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50" b="1" i="0" baseline="0" dirty="0"/>
                      <a:t>PARKS
</a:t>
                    </a:r>
                    <a:r>
                      <a:rPr lang="en-US" sz="1450" b="1" i="0" baseline="0" dirty="0" smtClean="0"/>
                      <a:t>6,194 HA</a:t>
                    </a:r>
                    <a:r>
                      <a:rPr lang="en-US" sz="1450" b="1" i="0" baseline="0" dirty="0"/>
                      <a:t>
12%</a:t>
                    </a:r>
                  </a:p>
                </c:rich>
              </c:tx>
              <c:showVal val="1"/>
              <c:showCatName val="1"/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50" b="1" i="0" baseline="0" dirty="0"/>
                      <a:t>PRIVATE
</a:t>
                    </a:r>
                    <a:r>
                      <a:rPr lang="en-US" sz="1450" b="1" i="0" baseline="0" dirty="0" smtClean="0"/>
                      <a:t>1,218 HA</a:t>
                    </a:r>
                    <a:r>
                      <a:rPr lang="en-US" sz="1450" b="1" i="0" baseline="0" dirty="0"/>
                      <a:t>
3%</a:t>
                    </a:r>
                  </a:p>
                </c:rich>
              </c:tx>
              <c:showVal val="1"/>
              <c:showCatName val="1"/>
              <c:showPercent val="1"/>
            </c:dLbl>
            <c:txPr>
              <a:bodyPr/>
              <a:lstStyle/>
              <a:p>
                <a:pPr>
                  <a:defRPr lang="en-US" b="1" i="0" baseline="0"/>
                </a:pPr>
                <a:endParaRPr lang="en-US"/>
              </a:p>
            </c:txPr>
            <c:showVal val="1"/>
            <c:showCatName val="1"/>
            <c:showPercent val="1"/>
          </c:dLbls>
          <c:cat>
            <c:strRef>
              <c:f>Sheet2!$A$2:$A$6</c:f>
              <c:strCache>
                <c:ptCount val="5"/>
                <c:pt idx="0">
                  <c:v>CBK TSA </c:v>
                </c:pt>
                <c:pt idx="1">
                  <c:v>INV TSA</c:v>
                </c:pt>
                <c:pt idx="2">
                  <c:v>TFL 14</c:v>
                </c:pt>
                <c:pt idx="3">
                  <c:v>PARKS</c:v>
                </c:pt>
                <c:pt idx="4">
                  <c:v>PRIVATE</c:v>
                </c:pt>
              </c:strCache>
            </c:strRef>
          </c:cat>
          <c:val>
            <c:numRef>
              <c:f>Sheet2!$B$2:$B$6</c:f>
              <c:numCache>
                <c:formatCode>0</c:formatCode>
                <c:ptCount val="5"/>
                <c:pt idx="0">
                  <c:v>21283.109999999957</c:v>
                </c:pt>
                <c:pt idx="1">
                  <c:v>21230.109999999957</c:v>
                </c:pt>
                <c:pt idx="2">
                  <c:v>1719.01</c:v>
                </c:pt>
                <c:pt idx="3">
                  <c:v>6194.45</c:v>
                </c:pt>
                <c:pt idx="4">
                  <c:v>1218.32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1350" baseline="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 lang="en-CA" sz="1700" baseline="0"/>
            </a:pPr>
            <a:r>
              <a:rPr lang="en-CA" sz="2000" baseline="0" dirty="0"/>
              <a:t>CRANBROOK TSA 2009 MOUNTAIN PINE BEETLE INFESTATION </a:t>
            </a:r>
            <a:endParaRPr lang="en-CA" sz="2000" baseline="0" dirty="0" smtClean="0"/>
          </a:p>
          <a:p>
            <a:pPr>
              <a:defRPr lang="en-CA" sz="1700" baseline="0"/>
            </a:pPr>
            <a:r>
              <a:rPr lang="en-CA" sz="2000" baseline="0" dirty="0" smtClean="0"/>
              <a:t/>
            </a:r>
            <a:br>
              <a:rPr lang="en-CA" sz="2000" baseline="0" dirty="0" smtClean="0"/>
            </a:br>
            <a:r>
              <a:rPr lang="en-CA" sz="2000" baseline="0" dirty="0" smtClean="0"/>
              <a:t>21,283 </a:t>
            </a:r>
            <a:r>
              <a:rPr lang="en-CA" sz="2000" baseline="0" dirty="0"/>
              <a:t>HA </a:t>
            </a:r>
          </a:p>
        </c:rich>
      </c:tx>
      <c:layout>
        <c:manualLayout>
          <c:xMode val="edge"/>
          <c:yMode val="edge"/>
          <c:x val="0.15037689367776416"/>
          <c:y val="2.5097421645823684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9616084173688919E-2"/>
          <c:y val="0.18671885132005581"/>
          <c:w val="0.86095975503062161"/>
          <c:h val="0.75474518810148938"/>
        </c:manualLayout>
      </c:layout>
      <c:pie3DChart>
        <c:varyColors val="1"/>
        <c:ser>
          <c:idx val="0"/>
          <c:order val="0"/>
          <c:tx>
            <c:strRef>
              <c:f>Sheet2!$A$2</c:f>
              <c:strCache>
                <c:ptCount val="1"/>
                <c:pt idx="0">
                  <c:v>CBK TSA </c:v>
                </c:pt>
              </c:strCache>
            </c:strRef>
          </c:tx>
          <c:explosion val="5"/>
          <c:dPt>
            <c:idx val="0"/>
            <c:explosion val="0"/>
          </c:dPt>
          <c:dLbls>
            <c:dLbl>
              <c:idx val="0"/>
              <c:layout>
                <c:manualLayout>
                  <c:x val="-0.24281829257324219"/>
                  <c:y val="-1.3614307080794499E-2"/>
                </c:manualLayout>
              </c:layout>
              <c:tx>
                <c:rich>
                  <a:bodyPr/>
                  <a:lstStyle/>
                  <a:p>
                    <a:r>
                      <a:rPr sz="1700" b="1" i="0" baseline="0">
                        <a:solidFill>
                          <a:schemeClr val="bg1"/>
                        </a:solidFill>
                      </a:rPr>
                      <a:t>10,042 HA </a:t>
                    </a:r>
                    <a:r>
                      <a:rPr sz="1700" b="1" i="0" baseline="0" smtClean="0">
                        <a:solidFill>
                          <a:schemeClr val="bg1"/>
                        </a:solidFill>
                      </a:rPr>
                      <a:t>      47</a:t>
                    </a:r>
                    <a:r>
                      <a:rPr sz="1700" b="1" i="0" baseline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Val val="1"/>
              <c:showPercent val="1"/>
            </c:dLbl>
            <c:dLbl>
              <c:idx val="1"/>
              <c:layout>
                <c:manualLayout>
                  <c:x val="0.19226375908618898"/>
                  <c:y val="-0.112873230092358"/>
                </c:manualLayout>
              </c:layout>
              <c:tx>
                <c:rich>
                  <a:bodyPr/>
                  <a:lstStyle/>
                  <a:p>
                    <a:r>
                      <a:rPr sz="1700" b="1" i="0" baseline="0">
                        <a:solidFill>
                          <a:schemeClr val="bg1"/>
                        </a:solidFill>
                      </a:rPr>
                      <a:t>11,241 HA </a:t>
                    </a:r>
                    <a:r>
                      <a:rPr sz="1700" b="1" i="0" baseline="0" smtClean="0">
                        <a:solidFill>
                          <a:schemeClr val="bg1"/>
                        </a:solidFill>
                      </a:rPr>
                      <a:t>     53</a:t>
                    </a:r>
                    <a:r>
                      <a:rPr sz="1700" b="1" i="0" baseline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lang="en-CA" sz="1700" b="1" i="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Percent val="1"/>
            <c:showLeaderLines val="1"/>
          </c:dLbls>
          <c:cat>
            <c:strRef>
              <c:f>(Sheet2!$C$1,Sheet2!$D$1)</c:f>
              <c:strCache>
                <c:ptCount val="2"/>
                <c:pt idx="0">
                  <c:v>TOTAL OPERABLE  HA</c:v>
                </c:pt>
                <c:pt idx="1">
                  <c:v>TOTAL INOPERABLE  HA</c:v>
                </c:pt>
              </c:strCache>
            </c:strRef>
          </c:cat>
          <c:val>
            <c:numRef>
              <c:f>(Sheet2!$C$2,Sheet2!$D$2)</c:f>
              <c:numCache>
                <c:formatCode>0</c:formatCode>
                <c:ptCount val="2"/>
                <c:pt idx="0">
                  <c:v>10042.44</c:v>
                </c:pt>
                <c:pt idx="1">
                  <c:v>11240.67</c:v>
                </c:pt>
              </c:numCache>
            </c:numRef>
          </c:val>
        </c:ser>
      </c:pie3DChart>
    </c:plotArea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 lang="en-CA" sz="1700" baseline="0"/>
            </a:pPr>
            <a:r>
              <a:rPr lang="en-CA" sz="2000" baseline="0" dirty="0" smtClean="0"/>
              <a:t>INVERMERE TSA 2009 </a:t>
            </a:r>
            <a:r>
              <a:rPr lang="en-CA" sz="2000" baseline="0" dirty="0"/>
              <a:t>MOUNTAIN PINE </a:t>
            </a:r>
            <a:r>
              <a:rPr lang="en-CA" sz="2000" baseline="0" dirty="0" smtClean="0"/>
              <a:t>BEETLE </a:t>
            </a:r>
            <a:r>
              <a:rPr lang="en-CA" sz="2000" baseline="0" dirty="0"/>
              <a:t>INFESTATION</a:t>
            </a:r>
          </a:p>
          <a:p>
            <a:pPr>
              <a:defRPr lang="en-CA" sz="1700" baseline="0"/>
            </a:pPr>
            <a:r>
              <a:rPr lang="en-CA" sz="2000" baseline="0" dirty="0" smtClean="0"/>
              <a:t/>
            </a:r>
            <a:br>
              <a:rPr lang="en-CA" sz="2000" baseline="0" dirty="0" smtClean="0"/>
            </a:br>
            <a:r>
              <a:rPr lang="en-CA" sz="2000" baseline="0" dirty="0" smtClean="0"/>
              <a:t>21,230 </a:t>
            </a:r>
            <a:r>
              <a:rPr lang="en-CA" sz="2000" baseline="0" dirty="0"/>
              <a:t>HECTARES</a:t>
            </a:r>
          </a:p>
        </c:rich>
      </c:tx>
      <c:layout>
        <c:manualLayout>
          <c:xMode val="edge"/>
          <c:yMode val="edge"/>
          <c:x val="0.15095386749913298"/>
          <c:y val="4.3478260869565223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1152647975077892E-2"/>
          <c:y val="0.2435816587228149"/>
          <c:w val="0.86095975503062161"/>
          <c:h val="0.75474518810148972"/>
        </c:manualLayout>
      </c:layout>
      <c:pie3DChart>
        <c:varyColors val="1"/>
        <c:ser>
          <c:idx val="0"/>
          <c:order val="0"/>
          <c:tx>
            <c:strRef>
              <c:f>Sheet2!$A$3</c:f>
              <c:strCache>
                <c:ptCount val="1"/>
                <c:pt idx="0">
                  <c:v>INV TSA</c:v>
                </c:pt>
              </c:strCache>
            </c:strRef>
          </c:tx>
          <c:explosion val="12"/>
          <c:dLbls>
            <c:dLbl>
              <c:idx val="0"/>
              <c:layout>
                <c:manualLayout>
                  <c:x val="-0.20110984566055137"/>
                  <c:y val="-0.1099462227547645"/>
                </c:manualLayout>
              </c:layout>
              <c:tx>
                <c:rich>
                  <a:bodyPr/>
                  <a:lstStyle/>
                  <a:p>
                    <a:r>
                      <a:rPr sz="1700" b="1" i="0" baseline="0">
                        <a:solidFill>
                          <a:schemeClr val="bg1"/>
                        </a:solidFill>
                      </a:rPr>
                      <a:t>10,999 HA </a:t>
                    </a:r>
                    <a:r>
                      <a:rPr sz="1700" b="1" i="0" baseline="0" smtClean="0">
                        <a:solidFill>
                          <a:schemeClr val="bg1"/>
                        </a:solidFill>
                      </a:rPr>
                      <a:t>      52</a:t>
                    </a:r>
                    <a:r>
                      <a:rPr sz="1700" b="1" i="0" baseline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Val val="1"/>
              <c:showPercent val="1"/>
            </c:dLbl>
            <c:dLbl>
              <c:idx val="1"/>
              <c:layout>
                <c:manualLayout>
                  <c:x val="0.15721703011422755"/>
                  <c:y val="9.7544680529124544E-3"/>
                </c:manualLayout>
              </c:layout>
              <c:tx>
                <c:rich>
                  <a:bodyPr/>
                  <a:lstStyle/>
                  <a:p>
                    <a:r>
                      <a:rPr sz="1700" b="1" i="0" baseline="0">
                        <a:solidFill>
                          <a:schemeClr val="bg1"/>
                        </a:solidFill>
                      </a:rPr>
                      <a:t>10,231 HA </a:t>
                    </a:r>
                    <a:r>
                      <a:rPr sz="1700" b="1" i="0" baseline="0" smtClean="0">
                        <a:solidFill>
                          <a:schemeClr val="bg1"/>
                        </a:solidFill>
                      </a:rPr>
                      <a:t>     48</a:t>
                    </a:r>
                    <a:r>
                      <a:rPr sz="1700" b="1" i="0" baseline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lang="en-CA" sz="1700" b="1" i="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(Sheet2!$C$1,Sheet2!$D$1)</c:f>
              <c:strCache>
                <c:ptCount val="2"/>
                <c:pt idx="0">
                  <c:v>TOTAL OPERABLE  HA</c:v>
                </c:pt>
                <c:pt idx="1">
                  <c:v>TOTAL INOPERABLE  HA</c:v>
                </c:pt>
              </c:strCache>
            </c:strRef>
          </c:cat>
          <c:val>
            <c:numRef>
              <c:f>(Sheet2!$C$3,Sheet2!$D$3)</c:f>
              <c:numCache>
                <c:formatCode>0</c:formatCode>
                <c:ptCount val="2"/>
                <c:pt idx="0">
                  <c:v>10999.4</c:v>
                </c:pt>
                <c:pt idx="1">
                  <c:v>10230.709999999985</c:v>
                </c:pt>
              </c:numCache>
            </c:numRef>
          </c:val>
        </c:ser>
      </c:pie3DChart>
    </c:plotArea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0.26863</cdr:x>
      <cdr:y>0.06522</cdr:y>
    </cdr:from>
    <cdr:to>
      <cdr:x>0.43501</cdr:x>
      <cdr:y>0.2971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01536" y="295701"/>
          <a:ext cx="1053872" cy="10513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n-CA" sz="1100" dirty="0"/>
        </a:p>
      </cdr:txBody>
    </cdr:sp>
  </cdr:relSizeAnchor>
  <cdr:relSizeAnchor xmlns:cdr="http://schemas.openxmlformats.org/drawingml/2006/chartDrawing">
    <cdr:from>
      <cdr:x>0.29412</cdr:x>
      <cdr:y>0.71212</cdr:y>
    </cdr:from>
    <cdr:to>
      <cdr:x>0.46317</cdr:x>
      <cdr:y>0.86402</cdr:y>
    </cdr:to>
    <cdr:sp macro="" textlink="">
      <cdr:nvSpPr>
        <cdr:cNvPr id="3" name="TextBox 2"/>
        <cdr:cNvSpPr txBox="1"/>
      </cdr:nvSpPr>
      <cdr:spPr>
        <a:xfrm xmlns:a="http://schemas.openxmlformats.org/drawingml/2006/main" flipV="1">
          <a:off x="2286000" y="3581400"/>
          <a:ext cx="1313924" cy="7639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CA" sz="1100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0.67783</cdr:x>
      <cdr:y>0.51055</cdr:y>
    </cdr:from>
    <cdr:to>
      <cdr:x>0.85486</cdr:x>
      <cdr:y>0.55063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048126" y="2305050"/>
          <a:ext cx="1057275" cy="18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CA" sz="1100" dirty="0"/>
        </a:p>
      </cdr:txBody>
    </cdr:sp>
  </cdr:relSizeAnchor>
  <cdr:relSizeAnchor xmlns:cdr="http://schemas.openxmlformats.org/drawingml/2006/chartDrawing">
    <cdr:from>
      <cdr:x>0.24561</cdr:x>
      <cdr:y>0.24051</cdr:y>
    </cdr:from>
    <cdr:to>
      <cdr:x>0.41308</cdr:x>
      <cdr:y>0.27215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466851" y="1085850"/>
          <a:ext cx="1000125" cy="142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CA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0.18421</cdr:x>
      <cdr:y>0.6</cdr:y>
    </cdr:from>
    <cdr:to>
      <cdr:x>0.41228</cdr:x>
      <cdr:y>0.71765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00200" y="3886200"/>
          <a:ext cx="1981200" cy="762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700" dirty="0">
            <a:latin typeface="Arial Black" pitchFamily="34" charset="0"/>
          </a:endParaRPr>
        </a:p>
      </cdr:txBody>
    </cdr:sp>
  </cdr:relSizeAnchor>
  <cdr:relSizeAnchor xmlns:cdr="http://schemas.openxmlformats.org/drawingml/2006/chartDrawing">
    <cdr:from>
      <cdr:x>0.23684</cdr:x>
      <cdr:y>0.55294</cdr:y>
    </cdr:from>
    <cdr:to>
      <cdr:x>0.44737</cdr:x>
      <cdr:y>0.64706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57400" y="3581400"/>
          <a:ext cx="18288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700" b="1" dirty="0" smtClean="0"/>
            <a:t>INOPERABLE</a:t>
          </a:r>
          <a:endParaRPr lang="en-US" sz="1700" b="1" dirty="0"/>
        </a:p>
      </cdr:txBody>
    </cdr:sp>
  </cdr:relSizeAnchor>
  <cdr:relSizeAnchor xmlns:cdr="http://schemas.openxmlformats.org/drawingml/2006/chartDrawing">
    <cdr:from>
      <cdr:x>0.58772</cdr:x>
      <cdr:y>0.45882</cdr:y>
    </cdr:from>
    <cdr:to>
      <cdr:x>0.79824</cdr:x>
      <cdr:y>0.51764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105400" y="2971800"/>
          <a:ext cx="1828745" cy="3809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0.63158</cdr:x>
      <cdr:y>0.49412</cdr:y>
    </cdr:from>
    <cdr:to>
      <cdr:x>0.85088</cdr:x>
      <cdr:y>0.61176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86399" y="3200399"/>
          <a:ext cx="1905025" cy="7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700" b="1" dirty="0" smtClean="0"/>
            <a:t>OPERABLE</a:t>
          </a:r>
          <a:endParaRPr lang="en-US" sz="17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0.5411</cdr:x>
      <cdr:y>0.6087</cdr:y>
    </cdr:from>
    <cdr:to>
      <cdr:x>0.78252</cdr:x>
      <cdr:y>0.67391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53000" y="4267200"/>
          <a:ext cx="22098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700" b="1" dirty="0" smtClean="0"/>
            <a:t>OPERABLE</a:t>
          </a:r>
          <a:endParaRPr lang="en-US" sz="1700" b="1" dirty="0"/>
        </a:p>
      </cdr:txBody>
    </cdr:sp>
  </cdr:relSizeAnchor>
  <cdr:relSizeAnchor xmlns:cdr="http://schemas.openxmlformats.org/drawingml/2006/chartDrawing">
    <cdr:from>
      <cdr:x>0.15817</cdr:x>
      <cdr:y>0.6087</cdr:y>
    </cdr:from>
    <cdr:to>
      <cdr:x>0.33299</cdr:x>
      <cdr:y>0.66304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7800" y="4267200"/>
          <a:ext cx="16002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700" b="1" dirty="0" smtClean="0"/>
            <a:t>INOPERABLE</a:t>
          </a:r>
          <a:endParaRPr lang="en-US" sz="17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0D580-30ED-440C-9498-03EA601AE0CF}" type="datetimeFigureOut">
              <a:rPr lang="en-US" smtClean="0"/>
              <a:pPr/>
              <a:t>2/2/2010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78C0B-A016-4417-98AC-51CD0915543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ACEC0-9111-470F-8325-68310C1C5CB8}" type="datetimeFigureOut">
              <a:rPr lang="en-US" smtClean="0"/>
              <a:pPr/>
              <a:t>2/2/2010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23302-98F2-425D-9128-5F8E5B0077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851648" cy="2819400"/>
          </a:xfrm>
        </p:spPr>
        <p:txBody>
          <a:bodyPr>
            <a:norm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ROCKY MOUNTAIN FOREST DISTRICT </a:t>
            </a:r>
            <a:br>
              <a:rPr lang="en-CA" dirty="0" smtClean="0">
                <a:solidFill>
                  <a:schemeClr val="bg1"/>
                </a:solidFill>
              </a:rPr>
            </a:br>
            <a:r>
              <a:rPr lang="en-CA" dirty="0" smtClean="0">
                <a:solidFill>
                  <a:schemeClr val="bg1"/>
                </a:solidFill>
              </a:rPr>
              <a:t>MOUNTAIN PINE BEETLE UPDATE</a:t>
            </a:r>
            <a:r>
              <a:rPr smtClean="0">
                <a:solidFill>
                  <a:schemeClr val="bg1"/>
                </a:solidFill>
              </a:rPr>
              <a:t/>
            </a:r>
            <a:br>
              <a:rPr smtClean="0">
                <a:solidFill>
                  <a:schemeClr val="bg1"/>
                </a:solidFill>
              </a:rPr>
            </a:br>
            <a:r>
              <a:rPr lang="en-CA" dirty="0" smtClean="0">
                <a:solidFill>
                  <a:schemeClr val="bg1"/>
                </a:solidFill>
              </a:rPr>
              <a:t>February </a:t>
            </a:r>
            <a:r>
              <a:rPr lang="en-CA" dirty="0" smtClean="0">
                <a:solidFill>
                  <a:schemeClr val="bg1"/>
                </a:solidFill>
              </a:rPr>
              <a:t>1</a:t>
            </a:r>
            <a:r>
              <a:rPr baseline="30000" smtClean="0">
                <a:solidFill>
                  <a:schemeClr val="bg1"/>
                </a:solidFill>
              </a:rPr>
              <a:t>st</a:t>
            </a:r>
            <a:r>
              <a:rPr smtClean="0">
                <a:solidFill>
                  <a:schemeClr val="bg1"/>
                </a:solidFill>
              </a:rPr>
              <a:t>, 2009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5600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Outline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219200"/>
            <a:ext cx="76962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Arial Black" pitchFamily="34" charset="0"/>
              </a:rPr>
              <a:t>Mountain Pine Beetle Management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/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 	   </a:t>
            </a:r>
            <a:r>
              <a:rPr lang="en-US" sz="2500" dirty="0" smtClean="0">
                <a:latin typeface="Arial Black" pitchFamily="34" charset="0"/>
              </a:rPr>
              <a:t>TSA Infestation Levels </a:t>
            </a:r>
            <a:r>
              <a:rPr lang="en-US" sz="2800" dirty="0" smtClean="0">
                <a:latin typeface="Arial Black" pitchFamily="34" charset="0"/>
              </a:rPr>
              <a:t/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	   </a:t>
            </a:r>
            <a:r>
              <a:rPr lang="en-US" sz="2500" dirty="0" smtClean="0">
                <a:latin typeface="Arial Black" pitchFamily="34" charset="0"/>
              </a:rPr>
              <a:t>Timber Supply Mortality Impacts</a:t>
            </a:r>
            <a:br>
              <a:rPr lang="en-US" sz="2500" dirty="0" smtClean="0">
                <a:latin typeface="Arial Black" pitchFamily="34" charset="0"/>
              </a:rPr>
            </a:br>
            <a:r>
              <a:rPr lang="en-US" sz="2500" dirty="0" smtClean="0">
                <a:latin typeface="Arial Black" pitchFamily="34" charset="0"/>
              </a:rPr>
              <a:t>	    Single Tree Treatment Program	</a:t>
            </a:r>
            <a:br>
              <a:rPr lang="en-US" sz="2500" dirty="0" smtClean="0">
                <a:latin typeface="Arial Black" pitchFamily="34" charset="0"/>
              </a:rPr>
            </a:br>
            <a:r>
              <a:rPr lang="en-US" sz="2500" dirty="0" smtClean="0">
                <a:latin typeface="Arial Black" pitchFamily="34" charset="0"/>
              </a:rPr>
              <a:t> </a:t>
            </a:r>
            <a:r>
              <a:rPr lang="en-US" sz="2800" dirty="0" smtClean="0">
                <a:latin typeface="Arial Black" pitchFamily="34" charset="0"/>
              </a:rPr>
              <a:t/>
            </a:r>
            <a:br>
              <a:rPr lang="en-US" sz="2800" dirty="0" smtClean="0">
                <a:latin typeface="Arial Black" pitchFamily="34" charset="0"/>
              </a:rPr>
            </a:br>
            <a:endParaRPr lang="en-US" sz="2800" dirty="0" smtClean="0">
              <a:latin typeface="Arial Black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Arial Black" pitchFamily="34" charset="0"/>
              </a:rPr>
              <a:t>Forest Health NRFL</a:t>
            </a:r>
            <a:br>
              <a:rPr lang="en-US" sz="2800" dirty="0" smtClean="0">
                <a:latin typeface="Arial Black" pitchFamily="34" charset="0"/>
              </a:rPr>
            </a:br>
            <a:endParaRPr lang="en-US" sz="2800" dirty="0" smtClean="0">
              <a:latin typeface="Arial Black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Arial Black" pitchFamily="34" charset="0"/>
              </a:rPr>
              <a:t>Stand Development Monitoring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371600" y="3048000"/>
            <a:ext cx="457200" cy="256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Right Arrow 6"/>
          <p:cNvSpPr/>
          <p:nvPr/>
        </p:nvSpPr>
        <p:spPr>
          <a:xfrm>
            <a:off x="1371600" y="2209800"/>
            <a:ext cx="457200" cy="256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Right Arrow 7"/>
          <p:cNvSpPr/>
          <p:nvPr/>
        </p:nvSpPr>
        <p:spPr>
          <a:xfrm>
            <a:off x="1371600" y="2667000"/>
            <a:ext cx="457200" cy="256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914400"/>
            <a:ext cx="5867400" cy="731838"/>
          </a:xfrm>
        </p:spPr>
        <p:txBody>
          <a:bodyPr>
            <a:normAutofit/>
          </a:bodyPr>
          <a:lstStyle/>
          <a:p>
            <a:r>
              <a:rPr lang="en-US" sz="1400" dirty="0" smtClean="0">
                <a:latin typeface="Arial Black" pitchFamily="34" charset="0"/>
              </a:rPr>
              <a:t>PROVINCIAL AERIAL OVERVIEW 2009</a:t>
            </a:r>
            <a:br>
              <a:rPr lang="en-US" sz="1400" dirty="0" smtClean="0">
                <a:latin typeface="Arial Black" pitchFamily="34" charset="0"/>
              </a:rPr>
            </a:br>
            <a:r>
              <a:rPr lang="en-US" sz="1400" dirty="0" smtClean="0">
                <a:latin typeface="Arial Black" pitchFamily="34" charset="0"/>
              </a:rPr>
              <a:t>DRM MPB INFESTATION</a:t>
            </a:r>
            <a:br>
              <a:rPr lang="en-US" sz="1400" dirty="0" smtClean="0">
                <a:latin typeface="Arial Black" pitchFamily="34" charset="0"/>
              </a:rPr>
            </a:br>
            <a:r>
              <a:rPr lang="en-US" sz="1400" dirty="0" smtClean="0">
                <a:latin typeface="Arial Black" pitchFamily="34" charset="0"/>
              </a:rPr>
              <a:t>51,645 HA </a:t>
            </a:r>
            <a:endParaRPr lang="en-US" sz="1400" dirty="0">
              <a:latin typeface="Arial Black" pitchFamily="34" charset="0"/>
            </a:endParaRPr>
          </a:p>
        </p:txBody>
      </p:sp>
      <p:pic>
        <p:nvPicPr>
          <p:cNvPr id="3" name="Picture 5" descr="mpb tit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1238" y="0"/>
            <a:ext cx="3851962" cy="762000"/>
          </a:xfrm>
          <a:prstGeom prst="rect">
            <a:avLst/>
          </a:prstGeom>
          <a:noFill/>
        </p:spPr>
      </p:pic>
      <p:graphicFrame>
        <p:nvGraphicFramePr>
          <p:cNvPr id="4" name="Chart 3"/>
          <p:cNvGraphicFramePr/>
          <p:nvPr/>
        </p:nvGraphicFramePr>
        <p:xfrm>
          <a:off x="457200" y="9906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8600" y="381000"/>
          <a:ext cx="868680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382000" cy="15240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 Black" pitchFamily="34" charset="0"/>
              </a:rPr>
              <a:t>Cranbrook TSA’s Most</a:t>
            </a:r>
            <a:br>
              <a:rPr lang="en-US" sz="2000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Arial Black" pitchFamily="34" charset="0"/>
              </a:rPr>
              <a:t>Heavily Impacted Landscape Units</a:t>
            </a:r>
            <a:endParaRPr lang="en-US" sz="20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8304921">
            <a:off x="228600" y="25146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  <a:latin typeface="Arial Black" pitchFamily="34" charset="0"/>
              </a:rPr>
              <a:t>–	</a:t>
            </a:r>
            <a:endParaRPr lang="en-CA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" y="1219200"/>
          <a:ext cx="9143999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104"/>
                <a:gridCol w="2146852"/>
                <a:gridCol w="1828800"/>
                <a:gridCol w="1987826"/>
                <a:gridCol w="2544417"/>
              </a:tblGrid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LU</a:t>
                      </a:r>
                    </a:p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#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LOCATION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INFESTED</a:t>
                      </a:r>
                    </a:p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HA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PORTION</a:t>
                      </a:r>
                    </a:p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OPERABLE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COMMENTS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4 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Hellroaring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3,988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49%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Terrain and Caribou </a:t>
                      </a:r>
                      <a:b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</a:br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Constraints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Perry Ck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2,704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68%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ECA and Terrain Constraints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5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Redding Ck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2,296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17%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Terrain constraints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8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Kimberley</a:t>
                      </a:r>
                      <a:b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</a:br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Watershed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2,082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76%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Terrain Constraints and planning issues 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-9525" y="0"/>
          <a:ext cx="9153525" cy="701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  <a:noFill/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Invermere TSA’s Most</a:t>
            </a:r>
            <a:b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Heavily Impacted Landscape Units</a:t>
            </a:r>
            <a:endParaRPr lang="en-US" sz="2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8304921">
            <a:off x="228600" y="25146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  <a:latin typeface="Arial Black" pitchFamily="34" charset="0"/>
              </a:rPr>
              <a:t>–	</a:t>
            </a:r>
            <a:endParaRPr lang="en-CA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" y="1219200"/>
          <a:ext cx="9143999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104"/>
                <a:gridCol w="2146852"/>
                <a:gridCol w="1828800"/>
                <a:gridCol w="1987826"/>
                <a:gridCol w="2544417"/>
              </a:tblGrid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LU</a:t>
                      </a:r>
                    </a:p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#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LOCATION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INFESTED</a:t>
                      </a:r>
                    </a:p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HA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PORTION</a:t>
                      </a:r>
                    </a:p>
                    <a:p>
                      <a:pPr algn="ctr"/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OPERABLE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15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COMMENTS</a:t>
                      </a:r>
                      <a:endParaRPr lang="en-CA" sz="215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23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Cross River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2,561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32%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Terrain and wood quality constraints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Skook-Torrent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1,906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75%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Terrain constraints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12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Doctor-Fir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1,788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62%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Terrain constraints</a:t>
                      </a:r>
                    </a:p>
                    <a:p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1127760"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21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Albert River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1,710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70%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95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Terrain constraints</a:t>
                      </a:r>
                      <a:endParaRPr lang="en-CA" sz="195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ordona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57200" y="228600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Pine Stands in upper Elk Valley south of the Alberta/BC border </a:t>
            </a:r>
          </a:p>
          <a:p>
            <a:pPr algn="ctr"/>
            <a:r>
              <a:rPr lang="en-CA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October 2009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) Park Elk Lakes - Forsyth 2008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Freeform 19"/>
          <p:cNvSpPr>
            <a:spLocks/>
          </p:cNvSpPr>
          <p:nvPr/>
        </p:nvSpPr>
        <p:spPr bwMode="auto">
          <a:xfrm>
            <a:off x="4800600" y="3048000"/>
            <a:ext cx="1066800" cy="533400"/>
          </a:xfrm>
          <a:custGeom>
            <a:avLst/>
            <a:gdLst/>
            <a:ahLst/>
            <a:cxnLst>
              <a:cxn ang="0">
                <a:pos x="110" y="111"/>
              </a:cxn>
              <a:cxn ang="0">
                <a:pos x="202" y="107"/>
              </a:cxn>
              <a:cxn ang="0">
                <a:pos x="210" y="83"/>
              </a:cxn>
              <a:cxn ang="0">
                <a:pos x="82" y="23"/>
              </a:cxn>
              <a:cxn ang="0">
                <a:pos x="70" y="19"/>
              </a:cxn>
              <a:cxn ang="0">
                <a:pos x="58" y="11"/>
              </a:cxn>
              <a:cxn ang="0">
                <a:pos x="34" y="3"/>
              </a:cxn>
              <a:cxn ang="0">
                <a:pos x="34" y="27"/>
              </a:cxn>
              <a:cxn ang="0">
                <a:pos x="66" y="47"/>
              </a:cxn>
              <a:cxn ang="0">
                <a:pos x="102" y="91"/>
              </a:cxn>
              <a:cxn ang="0">
                <a:pos x="110" y="111"/>
              </a:cxn>
            </a:cxnLst>
            <a:rect l="0" t="0" r="r" b="b"/>
            <a:pathLst>
              <a:path w="210" h="115">
                <a:moveTo>
                  <a:pt x="110" y="111"/>
                </a:moveTo>
                <a:cubicBezTo>
                  <a:pt x="141" y="110"/>
                  <a:pt x="172" y="115"/>
                  <a:pt x="202" y="107"/>
                </a:cubicBezTo>
                <a:cubicBezTo>
                  <a:pt x="210" y="105"/>
                  <a:pt x="210" y="83"/>
                  <a:pt x="210" y="83"/>
                </a:cubicBezTo>
                <a:cubicBezTo>
                  <a:pt x="202" y="0"/>
                  <a:pt x="176" y="27"/>
                  <a:pt x="82" y="23"/>
                </a:cubicBezTo>
                <a:cubicBezTo>
                  <a:pt x="78" y="22"/>
                  <a:pt x="74" y="21"/>
                  <a:pt x="70" y="19"/>
                </a:cubicBezTo>
                <a:cubicBezTo>
                  <a:pt x="66" y="17"/>
                  <a:pt x="62" y="13"/>
                  <a:pt x="58" y="11"/>
                </a:cubicBezTo>
                <a:cubicBezTo>
                  <a:pt x="50" y="8"/>
                  <a:pt x="34" y="3"/>
                  <a:pt x="34" y="3"/>
                </a:cubicBezTo>
                <a:cubicBezTo>
                  <a:pt x="0" y="10"/>
                  <a:pt x="13" y="13"/>
                  <a:pt x="34" y="27"/>
                </a:cubicBezTo>
                <a:cubicBezTo>
                  <a:pt x="40" y="45"/>
                  <a:pt x="50" y="42"/>
                  <a:pt x="66" y="47"/>
                </a:cubicBezTo>
                <a:cubicBezTo>
                  <a:pt x="81" y="62"/>
                  <a:pt x="84" y="79"/>
                  <a:pt x="102" y="91"/>
                </a:cubicBezTo>
                <a:cubicBezTo>
                  <a:pt x="108" y="110"/>
                  <a:pt x="128" y="111"/>
                  <a:pt x="110" y="111"/>
                </a:cubicBezTo>
                <a:close/>
              </a:path>
            </a:pathLst>
          </a:custGeom>
          <a:noFill/>
          <a:ln w="15875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" name="Freeform 18"/>
          <p:cNvSpPr>
            <a:spLocks/>
          </p:cNvSpPr>
          <p:nvPr/>
        </p:nvSpPr>
        <p:spPr bwMode="auto">
          <a:xfrm>
            <a:off x="1143000" y="6248400"/>
            <a:ext cx="1066800" cy="609600"/>
          </a:xfrm>
          <a:custGeom>
            <a:avLst/>
            <a:gdLst/>
            <a:ahLst/>
            <a:cxnLst>
              <a:cxn ang="0">
                <a:pos x="56" y="140"/>
              </a:cxn>
              <a:cxn ang="0">
                <a:pos x="128" y="152"/>
              </a:cxn>
              <a:cxn ang="0">
                <a:pos x="184" y="152"/>
              </a:cxn>
              <a:cxn ang="0">
                <a:pos x="224" y="84"/>
              </a:cxn>
              <a:cxn ang="0">
                <a:pos x="212" y="12"/>
              </a:cxn>
              <a:cxn ang="0">
                <a:pos x="148" y="28"/>
              </a:cxn>
              <a:cxn ang="0">
                <a:pos x="124" y="36"/>
              </a:cxn>
              <a:cxn ang="0">
                <a:pos x="92" y="8"/>
              </a:cxn>
              <a:cxn ang="0">
                <a:pos x="68" y="0"/>
              </a:cxn>
              <a:cxn ang="0">
                <a:pos x="24" y="4"/>
              </a:cxn>
              <a:cxn ang="0">
                <a:pos x="0" y="12"/>
              </a:cxn>
              <a:cxn ang="0">
                <a:pos x="32" y="112"/>
              </a:cxn>
              <a:cxn ang="0">
                <a:pos x="48" y="136"/>
              </a:cxn>
              <a:cxn ang="0">
                <a:pos x="60" y="144"/>
              </a:cxn>
              <a:cxn ang="0">
                <a:pos x="56" y="140"/>
              </a:cxn>
            </a:cxnLst>
            <a:rect l="0" t="0" r="r" b="b"/>
            <a:pathLst>
              <a:path w="242" h="179">
                <a:moveTo>
                  <a:pt x="56" y="140"/>
                </a:moveTo>
                <a:cubicBezTo>
                  <a:pt x="81" y="148"/>
                  <a:pt x="100" y="149"/>
                  <a:pt x="128" y="152"/>
                </a:cubicBezTo>
                <a:cubicBezTo>
                  <a:pt x="137" y="179"/>
                  <a:pt x="166" y="164"/>
                  <a:pt x="184" y="152"/>
                </a:cubicBezTo>
                <a:cubicBezTo>
                  <a:pt x="192" y="127"/>
                  <a:pt x="201" y="99"/>
                  <a:pt x="224" y="84"/>
                </a:cubicBezTo>
                <a:cubicBezTo>
                  <a:pt x="232" y="59"/>
                  <a:pt x="242" y="22"/>
                  <a:pt x="212" y="12"/>
                </a:cubicBezTo>
                <a:cubicBezTo>
                  <a:pt x="173" y="16"/>
                  <a:pt x="176" y="16"/>
                  <a:pt x="148" y="28"/>
                </a:cubicBezTo>
                <a:cubicBezTo>
                  <a:pt x="140" y="31"/>
                  <a:pt x="124" y="36"/>
                  <a:pt x="124" y="36"/>
                </a:cubicBezTo>
                <a:cubicBezTo>
                  <a:pt x="106" y="30"/>
                  <a:pt x="105" y="16"/>
                  <a:pt x="92" y="8"/>
                </a:cubicBezTo>
                <a:cubicBezTo>
                  <a:pt x="85" y="4"/>
                  <a:pt x="68" y="0"/>
                  <a:pt x="68" y="0"/>
                </a:cubicBezTo>
                <a:cubicBezTo>
                  <a:pt x="53" y="1"/>
                  <a:pt x="39" y="1"/>
                  <a:pt x="24" y="4"/>
                </a:cubicBezTo>
                <a:cubicBezTo>
                  <a:pt x="16" y="5"/>
                  <a:pt x="0" y="12"/>
                  <a:pt x="0" y="12"/>
                </a:cubicBezTo>
                <a:cubicBezTo>
                  <a:pt x="4" y="40"/>
                  <a:pt x="7" y="96"/>
                  <a:pt x="32" y="112"/>
                </a:cubicBezTo>
                <a:cubicBezTo>
                  <a:pt x="37" y="120"/>
                  <a:pt x="43" y="128"/>
                  <a:pt x="48" y="136"/>
                </a:cubicBezTo>
                <a:cubicBezTo>
                  <a:pt x="51" y="140"/>
                  <a:pt x="56" y="142"/>
                  <a:pt x="60" y="144"/>
                </a:cubicBezTo>
                <a:cubicBezTo>
                  <a:pt x="62" y="145"/>
                  <a:pt x="57" y="141"/>
                  <a:pt x="56" y="140"/>
                </a:cubicBezTo>
                <a:close/>
              </a:path>
            </a:pathLst>
          </a:custGeom>
          <a:noFill/>
          <a:ln w="15875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" name="Freeform 24"/>
          <p:cNvSpPr>
            <a:spLocks/>
          </p:cNvSpPr>
          <p:nvPr/>
        </p:nvSpPr>
        <p:spPr bwMode="auto">
          <a:xfrm>
            <a:off x="609600" y="4114800"/>
            <a:ext cx="609600" cy="609600"/>
          </a:xfrm>
          <a:custGeom>
            <a:avLst/>
            <a:gdLst/>
            <a:ahLst/>
            <a:cxnLst>
              <a:cxn ang="0">
                <a:pos x="136" y="68"/>
              </a:cxn>
              <a:cxn ang="0">
                <a:pos x="60" y="36"/>
              </a:cxn>
              <a:cxn ang="0">
                <a:pos x="24" y="8"/>
              </a:cxn>
              <a:cxn ang="0">
                <a:pos x="0" y="0"/>
              </a:cxn>
              <a:cxn ang="0">
                <a:pos x="52" y="48"/>
              </a:cxn>
              <a:cxn ang="0">
                <a:pos x="96" y="76"/>
              </a:cxn>
              <a:cxn ang="0">
                <a:pos x="108" y="80"/>
              </a:cxn>
              <a:cxn ang="0">
                <a:pos x="140" y="76"/>
              </a:cxn>
              <a:cxn ang="0">
                <a:pos x="144" y="64"/>
              </a:cxn>
              <a:cxn ang="0">
                <a:pos x="136" y="68"/>
              </a:cxn>
            </a:cxnLst>
            <a:rect l="0" t="0" r="r" b="b"/>
            <a:pathLst>
              <a:path w="146" h="80">
                <a:moveTo>
                  <a:pt x="136" y="68"/>
                </a:moveTo>
                <a:cubicBezTo>
                  <a:pt x="111" y="51"/>
                  <a:pt x="90" y="40"/>
                  <a:pt x="60" y="36"/>
                </a:cubicBezTo>
                <a:cubicBezTo>
                  <a:pt x="46" y="31"/>
                  <a:pt x="38" y="13"/>
                  <a:pt x="24" y="8"/>
                </a:cubicBezTo>
                <a:cubicBezTo>
                  <a:pt x="16" y="5"/>
                  <a:pt x="0" y="0"/>
                  <a:pt x="0" y="0"/>
                </a:cubicBezTo>
                <a:cubicBezTo>
                  <a:pt x="5" y="53"/>
                  <a:pt x="2" y="42"/>
                  <a:pt x="52" y="48"/>
                </a:cubicBezTo>
                <a:cubicBezTo>
                  <a:pt x="65" y="67"/>
                  <a:pt x="74" y="69"/>
                  <a:pt x="96" y="76"/>
                </a:cubicBezTo>
                <a:cubicBezTo>
                  <a:pt x="100" y="77"/>
                  <a:pt x="108" y="80"/>
                  <a:pt x="108" y="80"/>
                </a:cubicBezTo>
                <a:cubicBezTo>
                  <a:pt x="119" y="79"/>
                  <a:pt x="130" y="80"/>
                  <a:pt x="140" y="76"/>
                </a:cubicBezTo>
                <a:cubicBezTo>
                  <a:pt x="144" y="74"/>
                  <a:pt x="146" y="68"/>
                  <a:pt x="144" y="64"/>
                </a:cubicBezTo>
                <a:cubicBezTo>
                  <a:pt x="143" y="61"/>
                  <a:pt x="139" y="67"/>
                  <a:pt x="136" y="68"/>
                </a:cubicBezTo>
                <a:close/>
              </a:path>
            </a:pathLst>
          </a:custGeom>
          <a:noFill/>
          <a:ln w="15875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Freeform 22"/>
          <p:cNvSpPr>
            <a:spLocks/>
          </p:cNvSpPr>
          <p:nvPr/>
        </p:nvSpPr>
        <p:spPr bwMode="auto">
          <a:xfrm rot="8913537" flipH="1" flipV="1">
            <a:off x="3991266" y="3092365"/>
            <a:ext cx="780468" cy="1130470"/>
          </a:xfrm>
          <a:custGeom>
            <a:avLst/>
            <a:gdLst/>
            <a:ahLst/>
            <a:cxnLst>
              <a:cxn ang="0">
                <a:pos x="89" y="15"/>
              </a:cxn>
              <a:cxn ang="0">
                <a:pos x="9" y="15"/>
              </a:cxn>
              <a:cxn ang="0">
                <a:pos x="25" y="39"/>
              </a:cxn>
              <a:cxn ang="0">
                <a:pos x="65" y="43"/>
              </a:cxn>
              <a:cxn ang="0">
                <a:pos x="97" y="39"/>
              </a:cxn>
              <a:cxn ang="0">
                <a:pos x="93" y="7"/>
              </a:cxn>
              <a:cxn ang="0">
                <a:pos x="89" y="15"/>
              </a:cxn>
            </a:cxnLst>
            <a:rect l="0" t="0" r="r" b="b"/>
            <a:pathLst>
              <a:path w="104" h="47">
                <a:moveTo>
                  <a:pt x="89" y="15"/>
                </a:moveTo>
                <a:cubicBezTo>
                  <a:pt x="61" y="6"/>
                  <a:pt x="49" y="0"/>
                  <a:pt x="9" y="15"/>
                </a:cubicBezTo>
                <a:cubicBezTo>
                  <a:pt x="0" y="18"/>
                  <a:pt x="15" y="38"/>
                  <a:pt x="25" y="39"/>
                </a:cubicBezTo>
                <a:cubicBezTo>
                  <a:pt x="38" y="41"/>
                  <a:pt x="52" y="42"/>
                  <a:pt x="65" y="43"/>
                </a:cubicBezTo>
                <a:cubicBezTo>
                  <a:pt x="76" y="42"/>
                  <a:pt x="90" y="47"/>
                  <a:pt x="97" y="39"/>
                </a:cubicBezTo>
                <a:cubicBezTo>
                  <a:pt x="104" y="31"/>
                  <a:pt x="96" y="17"/>
                  <a:pt x="93" y="7"/>
                </a:cubicBezTo>
                <a:cubicBezTo>
                  <a:pt x="92" y="4"/>
                  <a:pt x="90" y="12"/>
                  <a:pt x="89" y="15"/>
                </a:cubicBezTo>
                <a:close/>
              </a:path>
            </a:pathLst>
          </a:custGeom>
          <a:noFill/>
          <a:ln w="15875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Freeform 21"/>
          <p:cNvSpPr>
            <a:spLocks/>
          </p:cNvSpPr>
          <p:nvPr/>
        </p:nvSpPr>
        <p:spPr bwMode="auto">
          <a:xfrm>
            <a:off x="5257800" y="2895600"/>
            <a:ext cx="381000" cy="152400"/>
          </a:xfrm>
          <a:custGeom>
            <a:avLst/>
            <a:gdLst/>
            <a:ahLst/>
            <a:cxnLst>
              <a:cxn ang="0">
                <a:pos x="63" y="96"/>
              </a:cxn>
              <a:cxn ang="0">
                <a:pos x="87" y="92"/>
              </a:cxn>
              <a:cxn ang="0">
                <a:pos x="83" y="52"/>
              </a:cxn>
              <a:cxn ang="0">
                <a:pos x="63" y="48"/>
              </a:cxn>
              <a:cxn ang="0">
                <a:pos x="59" y="28"/>
              </a:cxn>
              <a:cxn ang="0">
                <a:pos x="47" y="24"/>
              </a:cxn>
              <a:cxn ang="0">
                <a:pos x="11" y="0"/>
              </a:cxn>
              <a:cxn ang="0">
                <a:pos x="19" y="32"/>
              </a:cxn>
              <a:cxn ang="0">
                <a:pos x="35" y="56"/>
              </a:cxn>
              <a:cxn ang="0">
                <a:pos x="63" y="96"/>
              </a:cxn>
            </a:cxnLst>
            <a:rect l="0" t="0" r="r" b="b"/>
            <a:pathLst>
              <a:path w="95" h="96">
                <a:moveTo>
                  <a:pt x="63" y="96"/>
                </a:moveTo>
                <a:cubicBezTo>
                  <a:pt x="71" y="95"/>
                  <a:pt x="80" y="96"/>
                  <a:pt x="87" y="92"/>
                </a:cubicBezTo>
                <a:cubicBezTo>
                  <a:pt x="95" y="87"/>
                  <a:pt x="89" y="56"/>
                  <a:pt x="83" y="52"/>
                </a:cubicBezTo>
                <a:cubicBezTo>
                  <a:pt x="77" y="48"/>
                  <a:pt x="70" y="49"/>
                  <a:pt x="63" y="48"/>
                </a:cubicBezTo>
                <a:cubicBezTo>
                  <a:pt x="62" y="41"/>
                  <a:pt x="63" y="34"/>
                  <a:pt x="59" y="28"/>
                </a:cubicBezTo>
                <a:cubicBezTo>
                  <a:pt x="57" y="24"/>
                  <a:pt x="51" y="26"/>
                  <a:pt x="47" y="24"/>
                </a:cubicBezTo>
                <a:cubicBezTo>
                  <a:pt x="33" y="17"/>
                  <a:pt x="27" y="5"/>
                  <a:pt x="11" y="0"/>
                </a:cubicBezTo>
                <a:cubicBezTo>
                  <a:pt x="0" y="17"/>
                  <a:pt x="3" y="21"/>
                  <a:pt x="19" y="32"/>
                </a:cubicBezTo>
                <a:cubicBezTo>
                  <a:pt x="24" y="40"/>
                  <a:pt x="34" y="46"/>
                  <a:pt x="35" y="56"/>
                </a:cubicBezTo>
                <a:cubicBezTo>
                  <a:pt x="38" y="84"/>
                  <a:pt x="35" y="96"/>
                  <a:pt x="63" y="96"/>
                </a:cubicBezTo>
                <a:close/>
              </a:path>
            </a:pathLst>
          </a:custGeom>
          <a:noFill/>
          <a:ln w="15875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Freeform 23"/>
          <p:cNvSpPr>
            <a:spLocks/>
          </p:cNvSpPr>
          <p:nvPr/>
        </p:nvSpPr>
        <p:spPr bwMode="auto">
          <a:xfrm>
            <a:off x="2590800" y="4038600"/>
            <a:ext cx="228600" cy="457200"/>
          </a:xfrm>
          <a:custGeom>
            <a:avLst/>
            <a:gdLst/>
            <a:ahLst/>
            <a:cxnLst>
              <a:cxn ang="0">
                <a:pos x="93" y="42"/>
              </a:cxn>
              <a:cxn ang="0">
                <a:pos x="49" y="10"/>
              </a:cxn>
              <a:cxn ang="0">
                <a:pos x="37" y="2"/>
              </a:cxn>
              <a:cxn ang="0">
                <a:pos x="17" y="30"/>
              </a:cxn>
              <a:cxn ang="0">
                <a:pos x="77" y="42"/>
              </a:cxn>
              <a:cxn ang="0">
                <a:pos x="93" y="42"/>
              </a:cxn>
            </a:cxnLst>
            <a:rect l="0" t="0" r="r" b="b"/>
            <a:pathLst>
              <a:path w="94" h="52">
                <a:moveTo>
                  <a:pt x="93" y="42"/>
                </a:moveTo>
                <a:cubicBezTo>
                  <a:pt x="82" y="26"/>
                  <a:pt x="66" y="21"/>
                  <a:pt x="49" y="10"/>
                </a:cubicBezTo>
                <a:cubicBezTo>
                  <a:pt x="45" y="7"/>
                  <a:pt x="37" y="2"/>
                  <a:pt x="37" y="2"/>
                </a:cubicBezTo>
                <a:cubicBezTo>
                  <a:pt x="17" y="5"/>
                  <a:pt x="0" y="0"/>
                  <a:pt x="17" y="30"/>
                </a:cubicBezTo>
                <a:cubicBezTo>
                  <a:pt x="20" y="35"/>
                  <a:pt x="74" y="41"/>
                  <a:pt x="77" y="42"/>
                </a:cubicBezTo>
                <a:cubicBezTo>
                  <a:pt x="94" y="45"/>
                  <a:pt x="93" y="52"/>
                  <a:pt x="93" y="42"/>
                </a:cubicBezTo>
                <a:close/>
              </a:path>
            </a:pathLst>
          </a:custGeom>
          <a:noFill/>
          <a:ln w="15875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Freeform 20"/>
          <p:cNvSpPr>
            <a:spLocks/>
          </p:cNvSpPr>
          <p:nvPr/>
        </p:nvSpPr>
        <p:spPr bwMode="auto">
          <a:xfrm>
            <a:off x="1143000" y="2209800"/>
            <a:ext cx="228600" cy="228600"/>
          </a:xfrm>
          <a:custGeom>
            <a:avLst/>
            <a:gdLst/>
            <a:ahLst/>
            <a:cxnLst>
              <a:cxn ang="0">
                <a:pos x="7" y="4"/>
              </a:cxn>
              <a:cxn ang="0">
                <a:pos x="35" y="52"/>
              </a:cxn>
              <a:cxn ang="0">
                <a:pos x="15" y="0"/>
              </a:cxn>
              <a:cxn ang="0">
                <a:pos x="7" y="4"/>
              </a:cxn>
            </a:cxnLst>
            <a:rect l="0" t="0" r="r" b="b"/>
            <a:pathLst>
              <a:path w="47" h="64">
                <a:moveTo>
                  <a:pt x="7" y="4"/>
                </a:moveTo>
                <a:cubicBezTo>
                  <a:pt x="10" y="40"/>
                  <a:pt x="0" y="64"/>
                  <a:pt x="35" y="52"/>
                </a:cubicBezTo>
                <a:cubicBezTo>
                  <a:pt x="44" y="24"/>
                  <a:pt x="47" y="11"/>
                  <a:pt x="15" y="0"/>
                </a:cubicBezTo>
                <a:cubicBezTo>
                  <a:pt x="10" y="15"/>
                  <a:pt x="13" y="16"/>
                  <a:pt x="7" y="4"/>
                </a:cubicBezTo>
                <a:close/>
              </a:path>
            </a:pathLst>
          </a:custGeom>
          <a:noFill/>
          <a:ln w="15875" cap="flat" cmpd="sng">
            <a:solidFill>
              <a:srgbClr val="FFFF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0" y="304801"/>
            <a:ext cx="3200400" cy="1323439"/>
          </a:xfrm>
          <a:prstGeom prst="rect">
            <a:avLst/>
          </a:prstGeom>
          <a:solidFill>
            <a:srgbClr val="FFFFCC">
              <a:alpha val="74000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CA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Forsyth Creek – Elk Valley</a:t>
            </a:r>
          </a:p>
          <a:p>
            <a:r>
              <a:rPr lang="en-CA" sz="2000" b="1" dirty="0" smtClean="0"/>
              <a:t>Single Tree Treatment  Sites 2009/10 </a:t>
            </a:r>
          </a:p>
          <a:p>
            <a:endParaRPr lang="en-CA" sz="20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pb tit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0"/>
            <a:ext cx="3581400" cy="70847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62200" y="685800"/>
            <a:ext cx="510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Arial Black" pitchFamily="34" charset="0"/>
              </a:rPr>
              <a:t>SINGLE TREE TREATMENT PROGRAM</a:t>
            </a:r>
            <a:endParaRPr lang="en-CA" b="1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219201"/>
            <a:ext cx="7848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/>
              <a:t>SUPPRESSION UNIT FUNDING RECEIVED </a:t>
            </a:r>
            <a:br>
              <a:rPr lang="en-CA" sz="2400" b="1" dirty="0" smtClean="0"/>
            </a:br>
            <a:r>
              <a:rPr lang="en-CA" sz="2400" b="1" dirty="0" smtClean="0"/>
              <a:t>$766,000 FIA</a:t>
            </a:r>
            <a:br>
              <a:rPr lang="en-CA" sz="2400" b="1" dirty="0" smtClean="0"/>
            </a:br>
            <a:r>
              <a:rPr lang="en-CA" sz="2400" b="1" dirty="0" smtClean="0"/>
              <a:t>$1.4 Million Federal Funds </a:t>
            </a:r>
            <a:br>
              <a:rPr lang="en-CA" sz="2400" b="1" dirty="0" smtClean="0"/>
            </a:br>
            <a:r>
              <a:rPr lang="en-CA" sz="2400" b="1" dirty="0" smtClean="0"/>
              <a:t>(only District in the Province funded in 2009) </a:t>
            </a:r>
            <a:br>
              <a:rPr lang="en-CA" sz="2400" b="1" dirty="0" smtClean="0"/>
            </a:br>
            <a:r>
              <a:rPr lang="en-CA" sz="2400" b="1" dirty="0" smtClean="0"/>
              <a:t> </a:t>
            </a:r>
            <a:br>
              <a:rPr lang="en-CA" sz="2400" b="1" dirty="0" smtClean="0"/>
            </a:br>
            <a:endParaRPr lang="en-CA" sz="2400" b="1" dirty="0" smtClean="0"/>
          </a:p>
          <a:p>
            <a:pPr algn="ctr"/>
            <a:r>
              <a:rPr lang="en-CA" sz="2400" b="1" dirty="0" smtClean="0"/>
              <a:t> </a:t>
            </a:r>
            <a:r>
              <a:rPr lang="en-CA" sz="2800" b="1" dirty="0" smtClean="0"/>
              <a:t>ACTIVITES PLANNED</a:t>
            </a:r>
            <a:br>
              <a:rPr lang="en-CA" sz="2800" b="1" dirty="0" smtClean="0"/>
            </a:br>
            <a:r>
              <a:rPr lang="en-CA" sz="2800" b="1" dirty="0" smtClean="0"/>
              <a:t> </a:t>
            </a:r>
            <a:br>
              <a:rPr lang="en-CA" sz="2800" b="1" dirty="0" smtClean="0"/>
            </a:br>
            <a:r>
              <a:rPr lang="en-CA" sz="2800" b="1" dirty="0" smtClean="0"/>
              <a:t>GPS Detailed Aerial Survey</a:t>
            </a:r>
            <a:br>
              <a:rPr lang="en-CA" sz="2800" b="1" dirty="0" smtClean="0"/>
            </a:br>
            <a:r>
              <a:rPr lang="en-CA" sz="2800" b="1" dirty="0" smtClean="0"/>
              <a:t/>
            </a:r>
            <a:br>
              <a:rPr lang="en-CA" sz="2800" b="1" dirty="0" smtClean="0"/>
            </a:br>
            <a:r>
              <a:rPr lang="en-CA" sz="2800" b="1" dirty="0" smtClean="0"/>
              <a:t>20,000 Ha Ground Surveys to mark infested stems</a:t>
            </a:r>
          </a:p>
          <a:p>
            <a:pPr algn="ctr"/>
            <a:r>
              <a:rPr lang="en-CA" sz="2800" b="1" dirty="0" smtClean="0"/>
              <a:t/>
            </a:r>
            <a:br>
              <a:rPr lang="en-CA" sz="2800" b="1" dirty="0" smtClean="0"/>
            </a:br>
            <a:r>
              <a:rPr lang="en-CA" sz="2800" b="1" dirty="0" smtClean="0"/>
              <a:t>12,000 Fall and Burn  </a:t>
            </a:r>
          </a:p>
          <a:p>
            <a:pPr algn="ctr"/>
            <a:endParaRPr lang="en-CA" sz="2400" b="1" dirty="0"/>
          </a:p>
        </p:txBody>
      </p:sp>
      <p:sp>
        <p:nvSpPr>
          <p:cNvPr id="9" name="5-Point Star 8"/>
          <p:cNvSpPr/>
          <p:nvPr/>
        </p:nvSpPr>
        <p:spPr>
          <a:xfrm>
            <a:off x="4419600" y="2819400"/>
            <a:ext cx="381000" cy="304800"/>
          </a:xfrm>
          <a:prstGeom prst="star5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5-Point Star 9"/>
          <p:cNvSpPr/>
          <p:nvPr/>
        </p:nvSpPr>
        <p:spPr>
          <a:xfrm>
            <a:off x="4876800" y="3048000"/>
            <a:ext cx="381000" cy="304800"/>
          </a:xfrm>
          <a:prstGeom prst="star5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5-Point Star 10"/>
          <p:cNvSpPr/>
          <p:nvPr/>
        </p:nvSpPr>
        <p:spPr>
          <a:xfrm>
            <a:off x="3962400" y="3048000"/>
            <a:ext cx="381000" cy="304800"/>
          </a:xfrm>
          <a:prstGeom prst="star5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13" descr="IMGP2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24200"/>
            <a:ext cx="1981200" cy="1482437"/>
          </a:xfrm>
          <a:prstGeom prst="rect">
            <a:avLst/>
          </a:prstGeom>
        </p:spPr>
      </p:pic>
      <p:pic>
        <p:nvPicPr>
          <p:cNvPr id="15" name="Picture 14" descr="Spot Infest from Ai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9862" y="3200400"/>
            <a:ext cx="1954138" cy="1462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0" y="1524000"/>
          <a:ext cx="8382000" cy="487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7838"/>
                <a:gridCol w="6494162"/>
              </a:tblGrid>
              <a:tr h="1146030">
                <a:tc>
                  <a:txBody>
                    <a:bodyPr/>
                    <a:lstStyle/>
                    <a:p>
                      <a:r>
                        <a:rPr lang="en-CA" sz="2800" dirty="0" smtClean="0"/>
                        <a:t>LOCATION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LANDSCAPE</a:t>
                      </a:r>
                      <a:r>
                        <a:rPr lang="en-CA" sz="2800" baseline="0" dirty="0" smtClean="0"/>
                        <a:t> UNIT</a:t>
                      </a:r>
                      <a:br>
                        <a:rPr lang="en-CA" sz="2800" baseline="0" dirty="0" smtClean="0"/>
                      </a:br>
                      <a:r>
                        <a:rPr lang="en-CA" sz="2800" baseline="0" dirty="0" smtClean="0"/>
                        <a:t>(Green font indicates Federally Funded)</a:t>
                      </a:r>
                      <a:endParaRPr lang="en-CA" sz="2800" dirty="0"/>
                    </a:p>
                  </a:txBody>
                  <a:tcPr/>
                </a:tc>
              </a:tr>
              <a:tr h="1438709"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/>
                        <a:t>CBK TSA</a:t>
                      </a:r>
                      <a:endParaRPr lang="en-CA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800" b="1" dirty="0" smtClean="0"/>
                        <a:t>C01, C09, C10, C11, C12</a:t>
                      </a:r>
                      <a:r>
                        <a:rPr lang="en-CA" sz="2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, C14, C15, C16, C17, C18, C19, C20, C21, C22, C22, C38</a:t>
                      </a:r>
                      <a:endParaRPr lang="en-CA" sz="2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46030"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/>
                        <a:t>INV TSA</a:t>
                      </a:r>
                      <a:endParaRPr lang="en-CA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32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I06, I07, I08, I09 </a:t>
                      </a:r>
                      <a:endParaRPr lang="en-CA" sz="32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46030"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/>
                        <a:t>TFL</a:t>
                      </a:r>
                      <a:r>
                        <a:rPr lang="en-CA" sz="2800" b="1" baseline="0" dirty="0" smtClean="0"/>
                        <a:t> 14</a:t>
                      </a:r>
                      <a:endParaRPr lang="en-CA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3200" b="1" dirty="0" smtClean="0"/>
                        <a:t>I34, I35, I37, I38</a:t>
                      </a:r>
                      <a:endParaRPr lang="en-CA" sz="3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1" dirty="0" smtClean="0"/>
              <a:t>SINGLE TREE TREATMENT PROGRAM</a:t>
            </a:r>
            <a:br>
              <a:rPr lang="en-CA" sz="3200" b="1" dirty="0" smtClean="0"/>
            </a:br>
            <a:r>
              <a:rPr lang="en-CA" sz="3200" b="1" dirty="0" smtClean="0"/>
              <a:t>SUPPRESSION BEETLE MANAGMENT UNITS</a:t>
            </a:r>
            <a:endParaRPr lang="en-C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pb tit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0"/>
            <a:ext cx="3581400" cy="70847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86000" y="685800"/>
            <a:ext cx="495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Arial Black" pitchFamily="34" charset="0"/>
              </a:rPr>
              <a:t>SINGLE TREE TREATMENT PROGRAM</a:t>
            </a:r>
            <a:endParaRPr lang="en-CA" b="1" dirty="0"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62200" y="1676400"/>
            <a:ext cx="464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 smtClean="0"/>
              <a:t>ACCOMPLISHMENTS TO DATE</a:t>
            </a:r>
            <a:endParaRPr lang="en-CA" sz="2800" dirty="0"/>
          </a:p>
        </p:txBody>
      </p:sp>
      <p:pic>
        <p:nvPicPr>
          <p:cNvPr id="15" name="Picture 14" descr="P8070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05000" cy="2540000"/>
          </a:xfrm>
          <a:prstGeom prst="rect">
            <a:avLst/>
          </a:prstGeom>
        </p:spPr>
      </p:pic>
      <p:pic>
        <p:nvPicPr>
          <p:cNvPr id="16" name="Picture 15" descr="burnpi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0"/>
            <a:ext cx="1600200" cy="2400300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28600" y="2667000"/>
          <a:ext cx="8686800" cy="3761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1"/>
                <a:gridCol w="2667000"/>
                <a:gridCol w="1676399"/>
                <a:gridCol w="1905000"/>
              </a:tblGrid>
              <a:tr h="1295429">
                <a:tc>
                  <a:txBody>
                    <a:bodyPr/>
                    <a:lstStyle/>
                    <a:p>
                      <a:pPr algn="ctr"/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LOCATION</a:t>
                      </a:r>
                      <a:endParaRPr lang="en-CA" sz="200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GPS AERIAL</a:t>
                      </a:r>
                      <a:b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</a:br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SURVEY</a:t>
                      </a:r>
                      <a:b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</a:br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POINTS</a:t>
                      </a:r>
                      <a:endParaRPr lang="en-CA" sz="200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GROUND</a:t>
                      </a:r>
                      <a:b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</a:br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SURVEY</a:t>
                      </a:r>
                      <a:b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</a:br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HA</a:t>
                      </a:r>
                      <a:endParaRPr lang="en-CA" sz="200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FALL AND</a:t>
                      </a:r>
                      <a:b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</a:br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BURN</a:t>
                      </a:r>
                      <a:b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</a:br>
                      <a:r>
                        <a:rPr lang="en-CA" sz="200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TREES</a:t>
                      </a:r>
                      <a:endParaRPr lang="en-CA" sz="200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484891">
                <a:tc>
                  <a:txBody>
                    <a:bodyPr/>
                    <a:lstStyle/>
                    <a:p>
                      <a:r>
                        <a:rPr lang="en-CA" sz="200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Cranbrook TSA</a:t>
                      </a:r>
                      <a:endParaRPr lang="en-CA" sz="200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4,096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6,500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850</a:t>
                      </a:r>
                      <a:endParaRPr lang="en-CA" sz="200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510321">
                <a:tc>
                  <a:txBody>
                    <a:bodyPr/>
                    <a:lstStyle/>
                    <a:p>
                      <a:r>
                        <a:rPr lang="en-CA" sz="2000" b="1" i="0" baseline="0" dirty="0" err="1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Invermere</a:t>
                      </a:r>
                      <a:r>
                        <a:rPr lang="en-CA" sz="200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 TSA</a:t>
                      </a:r>
                      <a:endParaRPr lang="en-CA" sz="200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2,108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2,500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300</a:t>
                      </a:r>
                      <a:endParaRPr lang="en-CA" sz="200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534092">
                <a:tc>
                  <a:txBody>
                    <a:bodyPr/>
                    <a:lstStyle/>
                    <a:p>
                      <a:r>
                        <a:rPr lang="en-CA" sz="200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TFL 14</a:t>
                      </a:r>
                      <a:endParaRPr lang="en-CA" sz="200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Arial Black" pitchFamily="34" charset="0"/>
                        </a:rPr>
                        <a:t>788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1,200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i="0" baseline="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3,000</a:t>
                      </a:r>
                      <a:endParaRPr lang="en-CA" sz="2000" b="1" i="0" baseline="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936826">
                <a:tc>
                  <a:txBody>
                    <a:bodyPr/>
                    <a:lstStyle/>
                    <a:p>
                      <a:r>
                        <a:rPr lang="en-CA" sz="2400" b="1" i="0" baseline="0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/>
                      </a:r>
                      <a:br>
                        <a:rPr lang="en-CA" sz="2400" b="1" i="0" baseline="0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</a:br>
                      <a:r>
                        <a:rPr lang="en-CA" sz="2400" b="1" i="0" baseline="0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TOTAL</a:t>
                      </a:r>
                      <a:endParaRPr lang="en-CA" sz="2400" b="1" i="0" baseline="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6,992</a:t>
                      </a:r>
                      <a:endParaRPr lang="en-US" sz="2400" b="0" i="0" u="none" strike="noStrike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10,200</a:t>
                      </a:r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400" b="1" i="0" baseline="0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4,150</a:t>
                      </a:r>
                      <a:endParaRPr lang="en-CA" sz="2400" b="1" i="0" baseline="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43000"/>
            <a:ext cx="9144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 smtClean="0"/>
              <a:t>POPULATION TRENDS</a:t>
            </a:r>
          </a:p>
          <a:p>
            <a:endParaRPr lang="en-CA" sz="2400" b="1" dirty="0" smtClean="0"/>
          </a:p>
          <a:p>
            <a:pPr algn="ctr"/>
            <a:r>
              <a:rPr lang="en-CA" sz="2400" b="1" dirty="0" smtClean="0"/>
              <a:t>Unsettled conditions with variable   </a:t>
            </a:r>
            <a:br>
              <a:rPr lang="en-CA" sz="2400" b="1" dirty="0" smtClean="0"/>
            </a:br>
            <a:r>
              <a:rPr lang="en-CA" sz="2400" b="1" dirty="0" smtClean="0"/>
              <a:t>Green to Red Ratios – range 0.5 : 1  to 3:1</a:t>
            </a:r>
          </a:p>
          <a:p>
            <a:pPr algn="ctr"/>
            <a:endParaRPr lang="en-CA" sz="2400" b="1" dirty="0" smtClean="0"/>
          </a:p>
          <a:p>
            <a:pPr algn="ctr"/>
            <a:r>
              <a:rPr lang="en-CA" sz="2400" b="1" dirty="0" smtClean="0"/>
              <a:t>Local populations are down slightly overall from last year</a:t>
            </a:r>
            <a:br>
              <a:rPr lang="en-CA" sz="2400" b="1" dirty="0" smtClean="0"/>
            </a:br>
            <a:r>
              <a:rPr lang="en-CA" sz="2400" b="1" dirty="0" smtClean="0"/>
              <a:t>  </a:t>
            </a:r>
          </a:p>
          <a:p>
            <a:pPr algn="ctr"/>
            <a:r>
              <a:rPr lang="en-CA" sz="2400" b="1" dirty="0" smtClean="0"/>
              <a:t>Anomalies exist in some locales suggesting transient influx (from Montana)</a:t>
            </a:r>
            <a:br>
              <a:rPr lang="en-CA" sz="2400" b="1" dirty="0" smtClean="0"/>
            </a:br>
            <a:r>
              <a:rPr lang="en-CA" sz="2400" b="1" dirty="0" smtClean="0"/>
              <a:t> </a:t>
            </a:r>
            <a:br>
              <a:rPr lang="en-CA" sz="2400" b="1" dirty="0" smtClean="0"/>
            </a:br>
            <a:r>
              <a:rPr lang="en-CA" sz="2400" b="1" dirty="0" smtClean="0"/>
              <a:t>Overwinter mortality surveys will be conducted in late March</a:t>
            </a:r>
            <a:endParaRPr lang="en-C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F0877.JPG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-76200" y="0"/>
            <a:ext cx="9220200" cy="69151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68362"/>
          </a:xfrm>
        </p:spPr>
        <p:txBody>
          <a:bodyPr/>
          <a:lstStyle/>
          <a:p>
            <a:r>
              <a:rPr lang="en-CA" b="1" dirty="0" smtClean="0">
                <a:solidFill>
                  <a:schemeClr val="tx2">
                    <a:lumMod val="75000"/>
                  </a:schemeClr>
                </a:solidFill>
              </a:rPr>
              <a:t>FOREST HEALTH NRFL </a:t>
            </a:r>
            <a:endParaRPr lang="en-CA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004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chemeClr val="bg1"/>
                </a:solidFill>
                <a:latin typeface="Arial Black" pitchFamily="34" charset="0"/>
              </a:rPr>
              <a:t>100,000 m³ targeting MPB infested and highly susceptible </a:t>
            </a:r>
            <a:r>
              <a:rPr lang="en-CA" sz="2400" dirty="0" err="1" smtClean="0">
                <a:solidFill>
                  <a:schemeClr val="bg1"/>
                </a:solidFill>
                <a:latin typeface="Arial Black" pitchFamily="34" charset="0"/>
              </a:rPr>
              <a:t>lodgepole</a:t>
            </a:r>
            <a:r>
              <a:rPr lang="en-CA" sz="2400" dirty="0" smtClean="0">
                <a:solidFill>
                  <a:schemeClr val="bg1"/>
                </a:solidFill>
                <a:latin typeface="Arial Black" pitchFamily="34" charset="0"/>
              </a:rPr>
              <a:t> pine to be advertised shortly</a:t>
            </a:r>
            <a:br>
              <a:rPr lang="en-CA" sz="2400" dirty="0" smtClean="0">
                <a:solidFill>
                  <a:schemeClr val="bg1"/>
                </a:solidFill>
                <a:latin typeface="Arial Black" pitchFamily="34" charset="0"/>
              </a:rPr>
            </a:br>
            <a:endParaRPr lang="en-CA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n-CA" sz="2400" smtClean="0">
                <a:solidFill>
                  <a:schemeClr val="bg1"/>
                </a:solidFill>
                <a:latin typeface="Arial Black" pitchFamily="34" charset="0"/>
              </a:rPr>
              <a:t>Shorter </a:t>
            </a:r>
            <a:r>
              <a:rPr lang="en-CA" sz="2400" smtClean="0">
                <a:solidFill>
                  <a:schemeClr val="bg1"/>
                </a:solidFill>
                <a:latin typeface="Arial Black" pitchFamily="34" charset="0"/>
              </a:rPr>
              <a:t>term (3yr</a:t>
            </a:r>
            <a:r>
              <a:rPr lang="en-CA" sz="2400" dirty="0" smtClean="0">
                <a:solidFill>
                  <a:schemeClr val="bg1"/>
                </a:solidFill>
                <a:latin typeface="Arial Black" pitchFamily="34" charset="0"/>
              </a:rPr>
              <a:t>.)  to address reducing spread rate</a:t>
            </a:r>
          </a:p>
          <a:p>
            <a:pPr algn="ctr"/>
            <a:endParaRPr lang="en-CA" sz="24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en-CA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685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CBK TSA</a:t>
            </a:r>
            <a:endParaRPr lang="en-CA" sz="2800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</TotalTime>
  <Words>294</Words>
  <Application>Microsoft Office PowerPoint</Application>
  <PresentationFormat>On-screen Show (4:3)</PresentationFormat>
  <Paragraphs>132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ROCKY MOUNTAIN FOREST DISTRICT  MOUNTAIN PINE BEETLE UPDATE February 1st, 2009</vt:lpstr>
      <vt:lpstr>Outline</vt:lpstr>
      <vt:lpstr>PROVINCIAL AERIAL OVERVIEW 2009 DRM MPB INFESTATION 51,645 HA </vt:lpstr>
      <vt:lpstr>Slide 4</vt:lpstr>
      <vt:lpstr>Cranbrook TSA’s Most Heavily Impacted Landscape Units</vt:lpstr>
      <vt:lpstr>Slide 6</vt:lpstr>
      <vt:lpstr>Invermere TSA’s Most Heavily Impacted Landscape Units</vt:lpstr>
      <vt:lpstr>Slide 8</vt:lpstr>
      <vt:lpstr>Slide 9</vt:lpstr>
      <vt:lpstr>Slide 10</vt:lpstr>
      <vt:lpstr>SINGLE TREE TREATMENT PROGRAM SUPPRESSION BEETLE MANAGMENT UNITS</vt:lpstr>
      <vt:lpstr>Slide 12</vt:lpstr>
      <vt:lpstr>Slide 13</vt:lpstr>
      <vt:lpstr>FOREST HEALTH NRFL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TSA STEERING COMMITTEE   FOREST HEALTH UPDATE  January 21st, 2009</dc:title>
  <dc:creator>Owner</dc:creator>
  <cp:lastModifiedBy>egoyette</cp:lastModifiedBy>
  <cp:revision>110</cp:revision>
  <dcterms:created xsi:type="dcterms:W3CDTF">2010-01-16T22:14:36Z</dcterms:created>
  <dcterms:modified xsi:type="dcterms:W3CDTF">2010-02-02T23:30:00Z</dcterms:modified>
</cp:coreProperties>
</file>